
<file path=[Content_Types].xml><?xml version="1.0" encoding="utf-8"?>
<Types xmlns="http://schemas.openxmlformats.org/package/2006/content-types">
  <Default ContentType="image/jpeg" Extension="jpeg"/>
  <Default ContentType="image/.jp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x-fontdata" PartName="/ppt/fonts/font1.fntdata"/>
  <Override ContentType="application/x-fontdata" PartName="/ppt/fonts/font2.fntdata"/>
  <Override ContentType="application/vnd.openxmlformats-officedocument.presentationml.handoutMaster+xml" PartName="/ppt/handoutMasters/handoutMaster1.xml"/>
  <Override ContentType="image/svg+xml" PartName="/ppt/media/image11.svg"/>
  <Override ContentType="image/svg+xml" PartName="/ppt/media/image20.svg"/>
  <Override ContentType="image/svg+xml" PartName="/ppt/media/image22.svg"/>
  <Override ContentType="image/svg+xml" PartName="/ppt/media/image24.svg"/>
  <Override ContentType="image/svg+xml" PartName="/ppt/media/image28.svg"/>
  <Override ContentType="image/svg+xml" PartName="/ppt/media/image32.svg"/>
  <Override ContentType="image/svg+xml" PartName="/ppt/media/image34.svg"/>
  <Override ContentType="image/svg+xml" PartName="/ppt/media/image38.svg"/>
  <Override ContentType="image/svg+xml" PartName="/ppt/media/image9.svg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10.xml"/>
  <Override ContentType="application/vnd.openxmlformats-officedocument.presentationml.tags+xml" PartName="/ppt/tags/tag100.xml"/>
  <Override ContentType="application/vnd.openxmlformats-officedocument.presentationml.tags+xml" PartName="/ppt/tags/tag101.xml"/>
  <Override ContentType="application/vnd.openxmlformats-officedocument.presentationml.tags+xml" PartName="/ppt/tags/tag102.xml"/>
  <Override ContentType="application/vnd.openxmlformats-officedocument.presentationml.tags+xml" PartName="/ppt/tags/tag103.xml"/>
  <Override ContentType="application/vnd.openxmlformats-officedocument.presentationml.tags+xml" PartName="/ppt/tags/tag104.xml"/>
  <Override ContentType="application/vnd.openxmlformats-officedocument.presentationml.tags+xml" PartName="/ppt/tags/tag105.xml"/>
  <Override ContentType="application/vnd.openxmlformats-officedocument.presentationml.tags+xml" PartName="/ppt/tags/tag106.xml"/>
  <Override ContentType="application/vnd.openxmlformats-officedocument.presentationml.tags+xml" PartName="/ppt/tags/tag107.xml"/>
  <Override ContentType="application/vnd.openxmlformats-officedocument.presentationml.tags+xml" PartName="/ppt/tags/tag108.xml"/>
  <Override ContentType="application/vnd.openxmlformats-officedocument.presentationml.tags+xml" PartName="/ppt/tags/tag109.xml"/>
  <Override ContentType="application/vnd.openxmlformats-officedocument.presentationml.tags+xml" PartName="/ppt/tags/tag11.xml"/>
  <Override ContentType="application/vnd.openxmlformats-officedocument.presentationml.tags+xml" PartName="/ppt/tags/tag110.xml"/>
  <Override ContentType="application/vnd.openxmlformats-officedocument.presentationml.tags+xml" PartName="/ppt/tags/tag111.xml"/>
  <Override ContentType="application/vnd.openxmlformats-officedocument.presentationml.tags+xml" PartName="/ppt/tags/tag112.xml"/>
  <Override ContentType="application/vnd.openxmlformats-officedocument.presentationml.tags+xml" PartName="/ppt/tags/tag113.xml"/>
  <Override ContentType="application/vnd.openxmlformats-officedocument.presentationml.tags+xml" PartName="/ppt/tags/tag114.xml"/>
  <Override ContentType="application/vnd.openxmlformats-officedocument.presentationml.tags+xml" PartName="/ppt/tags/tag115.xml"/>
  <Override ContentType="application/vnd.openxmlformats-officedocument.presentationml.tags+xml" PartName="/ppt/tags/tag116.xml"/>
  <Override ContentType="application/vnd.openxmlformats-officedocument.presentationml.tags+xml" PartName="/ppt/tags/tag117.xml"/>
  <Override ContentType="application/vnd.openxmlformats-officedocument.presentationml.tags+xml" PartName="/ppt/tags/tag118.xml"/>
  <Override ContentType="application/vnd.openxmlformats-officedocument.presentationml.tags+xml" PartName="/ppt/tags/tag119.xml"/>
  <Override ContentType="application/vnd.openxmlformats-officedocument.presentationml.tags+xml" PartName="/ppt/tags/tag12.xml"/>
  <Override ContentType="application/vnd.openxmlformats-officedocument.presentationml.tags+xml" PartName="/ppt/tags/tag120.xml"/>
  <Override ContentType="application/vnd.openxmlformats-officedocument.presentationml.tags+xml" PartName="/ppt/tags/tag121.xml"/>
  <Override ContentType="application/vnd.openxmlformats-officedocument.presentationml.tags+xml" PartName="/ppt/tags/tag122.xml"/>
  <Override ContentType="application/vnd.openxmlformats-officedocument.presentationml.tags+xml" PartName="/ppt/tags/tag123.xml"/>
  <Override ContentType="application/vnd.openxmlformats-officedocument.presentationml.tags+xml" PartName="/ppt/tags/tag124.xml"/>
  <Override ContentType="application/vnd.openxmlformats-officedocument.presentationml.tags+xml" PartName="/ppt/tags/tag125.xml"/>
  <Override ContentType="application/vnd.openxmlformats-officedocument.presentationml.tags+xml" PartName="/ppt/tags/tag126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presentationml.tags+xml" PartName="/ppt/tags/tag6.xml"/>
  <Override ContentType="application/vnd.openxmlformats-officedocument.presentationml.tags+xml" PartName="/ppt/tags/tag60.xml"/>
  <Override ContentType="application/vnd.openxmlformats-officedocument.presentationml.tags+xml" PartName="/ppt/tags/tag61.xml"/>
  <Override ContentType="application/vnd.openxmlformats-officedocument.presentationml.tags+xml" PartName="/ppt/tags/tag62.xml"/>
  <Override ContentType="application/vnd.openxmlformats-officedocument.presentationml.tags+xml" PartName="/ppt/tags/tag63.xml"/>
  <Override ContentType="application/vnd.openxmlformats-officedocument.presentationml.tags+xml" PartName="/ppt/tags/tag64.xml"/>
  <Override ContentType="application/vnd.openxmlformats-officedocument.presentationml.tags+xml" PartName="/ppt/tags/tag65.xml"/>
  <Override ContentType="application/vnd.openxmlformats-officedocument.presentationml.tags+xml" PartName="/ppt/tags/tag66.xml"/>
  <Override ContentType="application/vnd.openxmlformats-officedocument.presentationml.tags+xml" PartName="/ppt/tags/tag67.xml"/>
  <Override ContentType="application/vnd.openxmlformats-officedocument.presentationml.tags+xml" PartName="/ppt/tags/tag68.xml"/>
  <Override ContentType="application/vnd.openxmlformats-officedocument.presentationml.tags+xml" PartName="/ppt/tags/tag69.xml"/>
  <Override ContentType="application/vnd.openxmlformats-officedocument.presentationml.tags+xml" PartName="/ppt/tags/tag7.xml"/>
  <Override ContentType="application/vnd.openxmlformats-officedocument.presentationml.tags+xml" PartName="/ppt/tags/tag70.xml"/>
  <Override ContentType="application/vnd.openxmlformats-officedocument.presentationml.tags+xml" PartName="/ppt/tags/tag71.xml"/>
  <Override ContentType="application/vnd.openxmlformats-officedocument.presentationml.tags+xml" PartName="/ppt/tags/tag72.xml"/>
  <Override ContentType="application/vnd.openxmlformats-officedocument.presentationml.tags+xml" PartName="/ppt/tags/tag73.xml"/>
  <Override ContentType="application/vnd.openxmlformats-officedocument.presentationml.tags+xml" PartName="/ppt/tags/tag74.xml"/>
  <Override ContentType="application/vnd.openxmlformats-officedocument.presentationml.tags+xml" PartName="/ppt/tags/tag75.xml"/>
  <Override ContentType="application/vnd.openxmlformats-officedocument.presentationml.tags+xml" PartName="/ppt/tags/tag76.xml"/>
  <Override ContentType="application/vnd.openxmlformats-officedocument.presentationml.tags+xml" PartName="/ppt/tags/tag77.xml"/>
  <Override ContentType="application/vnd.openxmlformats-officedocument.presentationml.tags+xml" PartName="/ppt/tags/tag78.xml"/>
  <Override ContentType="application/vnd.openxmlformats-officedocument.presentationml.tags+xml" PartName="/ppt/tags/tag79.xml"/>
  <Override ContentType="application/vnd.openxmlformats-officedocument.presentationml.tags+xml" PartName="/ppt/tags/tag8.xml"/>
  <Override ContentType="application/vnd.openxmlformats-officedocument.presentationml.tags+xml" PartName="/ppt/tags/tag80.xml"/>
  <Override ContentType="application/vnd.openxmlformats-officedocument.presentationml.tags+xml" PartName="/ppt/tags/tag81.xml"/>
  <Override ContentType="application/vnd.openxmlformats-officedocument.presentationml.tags+xml" PartName="/ppt/tags/tag82.xml"/>
  <Override ContentType="application/vnd.openxmlformats-officedocument.presentationml.tags+xml" PartName="/ppt/tags/tag83.xml"/>
  <Override ContentType="application/vnd.openxmlformats-officedocument.presentationml.tags+xml" PartName="/ppt/tags/tag84.xml"/>
  <Override ContentType="application/vnd.openxmlformats-officedocument.presentationml.tags+xml" PartName="/ppt/tags/tag85.xml"/>
  <Override ContentType="application/vnd.openxmlformats-officedocument.presentationml.tags+xml" PartName="/ppt/tags/tag86.xml"/>
  <Override ContentType="application/vnd.openxmlformats-officedocument.presentationml.tags+xml" PartName="/ppt/tags/tag87.xml"/>
  <Override ContentType="application/vnd.openxmlformats-officedocument.presentationml.tags+xml" PartName="/ppt/tags/tag88.xml"/>
  <Override ContentType="application/vnd.openxmlformats-officedocument.presentationml.tags+xml" PartName="/ppt/tags/tag89.xml"/>
  <Override ContentType="application/vnd.openxmlformats-officedocument.presentationml.tags+xml" PartName="/ppt/tags/tag9.xml"/>
  <Override ContentType="application/vnd.openxmlformats-officedocument.presentationml.tags+xml" PartName="/ppt/tags/tag90.xml"/>
  <Override ContentType="application/vnd.openxmlformats-officedocument.presentationml.tags+xml" PartName="/ppt/tags/tag91.xml"/>
  <Override ContentType="application/vnd.openxmlformats-officedocument.presentationml.tags+xml" PartName="/ppt/tags/tag92.xml"/>
  <Override ContentType="application/vnd.openxmlformats-officedocument.presentationml.tags+xml" PartName="/ppt/tags/tag93.xml"/>
  <Override ContentType="application/vnd.openxmlformats-officedocument.presentationml.tags+xml" PartName="/ppt/tags/tag94.xml"/>
  <Override ContentType="application/vnd.openxmlformats-officedocument.presentationml.tags+xml" PartName="/ppt/tags/tag95.xml"/>
  <Override ContentType="application/vnd.openxmlformats-officedocument.presentationml.tags+xml" PartName="/ppt/tags/tag96.xml"/>
  <Override ContentType="application/vnd.openxmlformats-officedocument.presentationml.tags+xml" PartName="/ppt/tags/tag97.xml"/>
  <Override ContentType="application/vnd.openxmlformats-officedocument.presentationml.tags+xml" PartName="/ppt/tags/tag98.xml"/>
  <Override ContentType="application/vnd.openxmlformats-officedocument.presentationml.tags+xml" PartName="/ppt/tags/tag9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25"/>
  </p:notesMasterIdLst>
  <p:handoutMasterIdLst>
    <p:handoutMasterId r:id="rId26"/>
  </p:handoutMasterIdLst>
  <p:sldIdLst>
    <p:sldId id="256" r:id="rId4"/>
    <p:sldId id="286" r:id="rId5"/>
    <p:sldId id="257" r:id="rId6"/>
    <p:sldId id="281" r:id="rId7"/>
    <p:sldId id="260" r:id="rId8"/>
    <p:sldId id="287" r:id="rId9"/>
    <p:sldId id="288" r:id="rId10"/>
    <p:sldId id="304" r:id="rId11"/>
    <p:sldId id="310" r:id="rId12"/>
    <p:sldId id="305" r:id="rId13"/>
    <p:sldId id="306" r:id="rId14"/>
    <p:sldId id="307" r:id="rId15"/>
    <p:sldId id="311" r:id="rId16"/>
    <p:sldId id="308" r:id="rId17"/>
    <p:sldId id="309" r:id="rId18"/>
    <p:sldId id="315" r:id="rId19"/>
    <p:sldId id="312" r:id="rId20"/>
    <p:sldId id="313" r:id="rId21"/>
    <p:sldId id="314" r:id="rId22"/>
    <p:sldId id="316" r:id="rId23"/>
    <p:sldId id="317" r:id="rId24"/>
  </p:sldIdLst>
  <p:sldSz cx="12192000" cy="6858000"/>
  <p:notesSz cx="6858000" cy="9144000"/>
  <p:embeddedFontLst>
    <p:embeddedFont>
      <p:font typeface="汉仪文黑-45简" panose="00020600040101010101" charset="-122"/>
      <p:regular r:id="rId30"/>
    </p:embeddedFont>
    <p:embeddedFont>
      <p:font typeface="汉仪夏日体W" panose="00020600040101010101" charset="-122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14D"/>
    <a:srgbClr val="ED977B"/>
    <a:srgbClr val="E35A2F"/>
    <a:srgbClr val="FFFFFF"/>
    <a:srgbClr val="FFDCC0"/>
    <a:srgbClr val="528E56"/>
    <a:srgbClr val="5A9C60"/>
    <a:srgbClr val="7FB685"/>
    <a:srgbClr val="ED977C"/>
    <a:srgbClr val="B8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  <p:guide orient="horz" pos="338"/>
        <p:guide orient="horz" pos="3988"/>
        <p:guide pos="346"/>
        <p:guide pos="733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gs" Target="tags/tag126.xml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文黑-45简" panose="00020600040101010101" charset="-122"/>
              </a:rPr>
            </a:fld>
            <a:endParaRPr lang="zh-CN" altLang="en-US">
              <a:cs typeface="汉仪文黑-45简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文黑-45简" panose="00020600040101010101" charset="-122"/>
              </a:rPr>
            </a:fld>
            <a:endParaRPr lang="zh-CN" altLang="en-US">
              <a:cs typeface="汉仪文黑-45简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文黑-45简" panose="00020600040101010101" charset="-122"/>
        <a:ea typeface="汉仪文黑-45简" panose="00020600040101010101" charset="-122"/>
        <a:cs typeface="汉仪文黑-45简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文黑-45简" panose="00020600040101010101" charset="-122"/>
        <a:ea typeface="汉仪文黑-45简" panose="00020600040101010101" charset="-122"/>
        <a:cs typeface="汉仪文黑-45简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文黑-45简" panose="00020600040101010101" charset="-122"/>
        <a:ea typeface="汉仪文黑-45简" panose="00020600040101010101" charset="-122"/>
        <a:cs typeface="汉仪文黑-45简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文黑-45简" panose="00020600040101010101" charset="-122"/>
        <a:ea typeface="汉仪文黑-45简" panose="00020600040101010101" charset="-122"/>
        <a:cs typeface="汉仪文黑-45简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文黑-45简" panose="00020600040101010101" charset="-122"/>
        <a:ea typeface="汉仪文黑-45简" panose="00020600040101010101" charset="-122"/>
        <a:cs typeface="汉仪文黑-45简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"/>
          <p:cNvPicPr>
            <a:picLocks noChangeAspect="1"/>
          </p:cNvPicPr>
          <p:nvPr userDrawn="1"/>
        </p:nvPicPr>
        <p:blipFill>
          <a:blip r:embed="rId2"/>
          <a:srcRect t="3708" b="11546"/>
          <a:stretch>
            <a:fillRect/>
          </a:stretch>
        </p:blipFill>
        <p:spPr>
          <a:xfrm>
            <a:off x="-15557" y="-24765"/>
            <a:ext cx="12223115" cy="69075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"/>
          <p:cNvPicPr>
            <a:picLocks noChangeAspect="1"/>
          </p:cNvPicPr>
          <p:nvPr userDrawn="1"/>
        </p:nvPicPr>
        <p:blipFill>
          <a:blip r:embed="rId2"/>
          <a:srcRect t="3708" b="11546"/>
          <a:stretch>
            <a:fillRect/>
          </a:stretch>
        </p:blipFill>
        <p:spPr>
          <a:xfrm>
            <a:off x="-15557" y="-24765"/>
            <a:ext cx="12223115" cy="69075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"/>
          <p:cNvPicPr>
            <a:picLocks noChangeAspect="1"/>
          </p:cNvPicPr>
          <p:nvPr userDrawn="1"/>
        </p:nvPicPr>
        <p:blipFill>
          <a:blip r:embed="rId2"/>
          <a:srcRect t="3708" b="11546"/>
          <a:stretch>
            <a:fillRect/>
          </a:stretch>
        </p:blipFill>
        <p:spPr>
          <a:xfrm>
            <a:off x="-15557" y="-24765"/>
            <a:ext cx="12223115" cy="6907530"/>
          </a:xfrm>
          <a:prstGeom prst="rect">
            <a:avLst/>
          </a:prstGeom>
        </p:spPr>
      </p:pic>
      <p:sp>
        <p:nvSpPr>
          <p:cNvPr id="3" name="圆角矩形 2"/>
          <p:cNvSpPr/>
          <p:nvPr userDrawn="1"/>
        </p:nvSpPr>
        <p:spPr>
          <a:xfrm>
            <a:off x="152083" y="117158"/>
            <a:ext cx="11887835" cy="6623685"/>
          </a:xfrm>
          <a:prstGeom prst="roundRect">
            <a:avLst>
              <a:gd name="adj" fmla="val 2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"/>
          <p:cNvPicPr>
            <a:picLocks noChangeAspect="1"/>
          </p:cNvPicPr>
          <p:nvPr userDrawn="1"/>
        </p:nvPicPr>
        <p:blipFill>
          <a:blip r:embed="rId2"/>
          <a:srcRect t="3708" b="11546"/>
          <a:stretch>
            <a:fillRect/>
          </a:stretch>
        </p:blipFill>
        <p:spPr>
          <a:xfrm>
            <a:off x="-15557" y="-24765"/>
            <a:ext cx="12223115" cy="6907530"/>
          </a:xfrm>
          <a:prstGeom prst="rect">
            <a:avLst/>
          </a:prstGeom>
        </p:spPr>
      </p:pic>
      <p:sp>
        <p:nvSpPr>
          <p:cNvPr id="3" name="圆角矩形 2"/>
          <p:cNvSpPr/>
          <p:nvPr userDrawn="1"/>
        </p:nvSpPr>
        <p:spPr>
          <a:xfrm>
            <a:off x="152083" y="117158"/>
            <a:ext cx="11887835" cy="6623685"/>
          </a:xfrm>
          <a:prstGeom prst="roundRect">
            <a:avLst>
              <a:gd name="adj" fmla="val 2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文黑-45简" panose="00020600040101010101" charset="-122"/>
          <a:ea typeface="汉仪文黑-45简" panose="00020600040101010101" charset="-122"/>
          <a:cs typeface="汉仪文黑-45简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4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6.xml"/><Relationship Id="rId7" Type="http://schemas.openxmlformats.org/officeDocument/2006/relationships/image" Target="../media/image24.svg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9.xml"/><Relationship Id="rId4" Type="http://schemas.openxmlformats.org/officeDocument/2006/relationships/image" Target="../media/image29.jpeg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.xml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2.xml"/><Relationship Id="rId3" Type="http://schemas.openxmlformats.org/officeDocument/2006/relationships/image" Target="../media/image35.jpeg"/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3.xml"/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5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2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365375" y="2964180"/>
            <a:ext cx="746125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8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文黑-45简" panose="00020600040101010101" charset="-122"/>
              </a:rPr>
              <a:t>我的暑假生活</a:t>
            </a:r>
            <a:endParaRPr lang="zh-CN" altLang="en-US" sz="88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43108" y="2477770"/>
            <a:ext cx="310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中小学生暑假生活日记</a:t>
            </a:r>
            <a:r>
              <a:rPr lang="en-US" altLang="zh-CN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 </a:t>
            </a:r>
            <a:endParaRPr lang="en-US" altLang="zh-CN">
              <a:solidFill>
                <a:srgbClr val="528E56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962083" y="5003165"/>
            <a:ext cx="4267835" cy="694690"/>
          </a:xfrm>
          <a:prstGeom prst="roundRect">
            <a:avLst>
              <a:gd name="adj" fmla="val 50000"/>
            </a:avLst>
          </a:prstGeom>
          <a:solidFill>
            <a:srgbClr val="FFD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11700" y="5177155"/>
            <a:ext cx="293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分享人：稻小壳</a:t>
            </a:r>
            <a:endParaRPr lang="zh-CN" altLang="en-US"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225" y="1804035"/>
            <a:ext cx="6282690" cy="44843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学习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pic>
        <p:nvPicPr>
          <p:cNvPr id="3" name="图片 2" descr="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0" y="1701800"/>
            <a:ext cx="2657475" cy="4689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31060" y="3262630"/>
            <a:ext cx="383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/>
              <a:t>我的暑假作业时间</a:t>
            </a:r>
            <a:r>
              <a:rPr lang="en-US" altLang="zh-CN" sz="2400"/>
              <a:t> </a:t>
            </a:r>
            <a:r>
              <a:rPr lang="zh-CN" altLang="en-US" sz="2400"/>
              <a:t>10：45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2131060" y="3958590"/>
            <a:ext cx="37331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/>
              <a:t>一天的学习要在上午最舒服的时候完成。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7945755" y="1511300"/>
            <a:ext cx="1560195" cy="2533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学习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pic>
        <p:nvPicPr>
          <p:cNvPr id="3" name="图片 2" descr="happy-cute-little-kids-boy-girl-read-book_97632-2063.webp"/>
          <p:cNvPicPr>
            <a:picLocks noChangeAspect="1"/>
          </p:cNvPicPr>
          <p:nvPr/>
        </p:nvPicPr>
        <p:blipFill>
          <a:blip r:embed="rId2"/>
          <a:srcRect l="4069" t="4139" r="3319" b="6200"/>
          <a:stretch>
            <a:fillRect/>
          </a:stretch>
        </p:blipFill>
        <p:spPr>
          <a:xfrm>
            <a:off x="639445" y="2223135"/>
            <a:ext cx="4262120" cy="3554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72505" y="3763010"/>
            <a:ext cx="55708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暑假了，正是读书的时节。我是一个标准的书迷，脑子里几乎无时无刻不在想着读书。进了书店就走不动道儿，一看书就感觉不到外面的世界，见到书就像蚂蚁见到了糖。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7821295" y="2548255"/>
            <a:ext cx="1492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/>
              <a:t>阅读时光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 descr="6"/>
          <p:cNvPicPr>
            <a:picLocks noChangeAspect="1"/>
          </p:cNvPicPr>
          <p:nvPr/>
        </p:nvPicPr>
        <p:blipFill>
          <a:blip r:embed="rId1"/>
          <a:srcRect l="9031"/>
          <a:stretch>
            <a:fillRect/>
          </a:stretch>
        </p:blipFill>
        <p:spPr>
          <a:xfrm>
            <a:off x="563245" y="1569085"/>
            <a:ext cx="5508625" cy="477329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7636510" y="2116455"/>
            <a:ext cx="4006850" cy="400685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algn="ctr" rotWithShape="0">
              <a:srgbClr val="E35A2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学习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9360" y="2927985"/>
            <a:ext cx="357568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我还学会了写毛笔字。第一次拿着沾上墨汁的毛笔，手竟然不听使唤地发抖。老师一直鼓励我，写毛笔字的时候心一定要静下来，让我每天多多练习。</a:t>
            </a:r>
            <a:endParaRPr lang="en-US" altLang="zh-CN" sz="2000"/>
          </a:p>
        </p:txBody>
      </p:sp>
      <p:sp>
        <p:nvSpPr>
          <p:cNvPr id="7" name="椭圆 6"/>
          <p:cNvSpPr/>
          <p:nvPr/>
        </p:nvSpPr>
        <p:spPr>
          <a:xfrm>
            <a:off x="6096000" y="2026920"/>
            <a:ext cx="1994535" cy="19945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rgbClr val="E35A2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096000" y="4867275"/>
            <a:ext cx="1121410" cy="11214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rgbClr val="E35A2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32313539373432393b32313539373432303bc3abb1c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7785" y="2338705"/>
            <a:ext cx="1370330" cy="1370330"/>
          </a:xfrm>
          <a:prstGeom prst="rect">
            <a:avLst/>
          </a:prstGeom>
        </p:spPr>
      </p:pic>
      <p:pic>
        <p:nvPicPr>
          <p:cNvPr id="11" name="图片 10" descr="32313539373432393b32313539373431363bc4abcbaec6bf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645" y="5074920"/>
            <a:ext cx="706120" cy="706120"/>
          </a:xfrm>
          <a:prstGeom prst="rect">
            <a:avLst/>
          </a:prstGeom>
        </p:spPr>
      </p:pic>
      <p:pic>
        <p:nvPicPr>
          <p:cNvPr id="12" name="图片 11" descr="32313539373432393b32313539373431383bcae9b7a8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7545" y="2783205"/>
            <a:ext cx="2875915" cy="287591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623310" y="3076575"/>
            <a:ext cx="4945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9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文黑-45简" panose="00020600040101010101" charset="-122"/>
              </a:rPr>
              <a:t>娱乐篇</a:t>
            </a:r>
            <a:endParaRPr lang="zh-CN" altLang="en-US" sz="9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43108" y="2613025"/>
            <a:ext cx="310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中小学生暑假生活日记</a:t>
            </a:r>
            <a:r>
              <a:rPr lang="en-US" altLang="zh-CN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 </a:t>
            </a:r>
            <a:endParaRPr lang="en-US" altLang="zh-CN">
              <a:solidFill>
                <a:srgbClr val="528E56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娱乐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2935" y="3165475"/>
            <a:ext cx="28771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爸爸妈妈带我去了游乐场玩。我坐了旋转木马、玩了碰碰车。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8591550" y="2459990"/>
            <a:ext cx="30353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游乐场里还有一个小丑，红鼻子，大嘴巴，手里拿着好多气球还和我们打招呼呢！</a:t>
            </a:r>
            <a:endParaRPr lang="zh-CN" altLang="en-US" sz="2000"/>
          </a:p>
        </p:txBody>
      </p:sp>
      <p:sp>
        <p:nvSpPr>
          <p:cNvPr id="6" name="圆角矩形 5"/>
          <p:cNvSpPr/>
          <p:nvPr/>
        </p:nvSpPr>
        <p:spPr>
          <a:xfrm rot="2460000">
            <a:off x="3985260" y="2118995"/>
            <a:ext cx="1871980" cy="1871980"/>
          </a:xfrm>
          <a:prstGeom prst="roundRect">
            <a:avLst/>
          </a:prstGeom>
          <a:solidFill>
            <a:schemeClr val="bg1"/>
          </a:solidFill>
          <a:ln>
            <a:solidFill>
              <a:srgbClr val="E35A2F"/>
            </a:solidFill>
          </a:ln>
          <a:effectLst>
            <a:outerShdw blurRad="63500" algn="ctr" rotWithShape="0">
              <a:srgbClr val="E35A2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rot="2460000">
            <a:off x="6313170" y="2605405"/>
            <a:ext cx="1871980" cy="1871980"/>
          </a:xfrm>
          <a:prstGeom prst="roundRect">
            <a:avLst/>
          </a:prstGeom>
          <a:solidFill>
            <a:schemeClr val="bg1"/>
          </a:solidFill>
          <a:ln>
            <a:solidFill>
              <a:srgbClr val="E35A2F"/>
            </a:solidFill>
          </a:ln>
          <a:effectLst>
            <a:outerShdw blurRad="63500" algn="ctr" rotWithShape="0">
              <a:srgbClr val="E35A2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2460000">
            <a:off x="4939030" y="4133850"/>
            <a:ext cx="1871980" cy="1871980"/>
          </a:xfrm>
          <a:prstGeom prst="roundRect">
            <a:avLst/>
          </a:prstGeom>
          <a:solidFill>
            <a:schemeClr val="bg1"/>
          </a:solidFill>
          <a:ln>
            <a:solidFill>
              <a:srgbClr val="E35A2F"/>
            </a:solidFill>
          </a:ln>
          <a:effectLst>
            <a:outerShdw blurRad="63500" algn="ctr" rotWithShape="0">
              <a:srgbClr val="E35A2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happy-family-walking-together-outdoors-set-illustrations-parents-children-holding-hands_74855-20605.webp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51273" t="9" r="3207" b="53037"/>
          <a:stretch>
            <a:fillRect/>
          </a:stretch>
        </p:blipFill>
        <p:spPr>
          <a:xfrm>
            <a:off x="6616065" y="2816225"/>
            <a:ext cx="1508125" cy="14071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36" h="5071">
                <a:moveTo>
                  <a:pt x="0" y="0"/>
                </a:moveTo>
                <a:lnTo>
                  <a:pt x="5436" y="0"/>
                </a:lnTo>
                <a:lnTo>
                  <a:pt x="5436" y="5071"/>
                </a:lnTo>
                <a:lnTo>
                  <a:pt x="0" y="507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 descr="happy-family-walking-together-outdoors-set-illustrations-parents-children-holding-hands_74855-20605.webp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6604" t="48861" r="3207" b="4185"/>
          <a:stretch>
            <a:fillRect/>
          </a:stretch>
        </p:blipFill>
        <p:spPr>
          <a:xfrm>
            <a:off x="5432425" y="4364355"/>
            <a:ext cx="1043305" cy="1468755"/>
          </a:xfrm>
          <a:prstGeom prst="rect">
            <a:avLst/>
          </a:prstGeom>
        </p:spPr>
      </p:pic>
      <p:pic>
        <p:nvPicPr>
          <p:cNvPr id="19" name="图片 18" descr="happy-family-walking-together-outdoors-set-illustrations-parents-children-holding-hands_74855-20605.webp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684" t="49843" r="63205" b="3204"/>
          <a:stretch>
            <a:fillRect/>
          </a:stretch>
        </p:blipFill>
        <p:spPr>
          <a:xfrm>
            <a:off x="4237355" y="2177415"/>
            <a:ext cx="1367790" cy="17545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4" h="5071">
                <a:moveTo>
                  <a:pt x="0" y="0"/>
                </a:moveTo>
                <a:lnTo>
                  <a:pt x="3954" y="0"/>
                </a:lnTo>
                <a:lnTo>
                  <a:pt x="3954" y="5071"/>
                </a:lnTo>
                <a:lnTo>
                  <a:pt x="0" y="5071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 rot="540000">
            <a:off x="768985" y="2480945"/>
            <a:ext cx="4751070" cy="3195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rgbClr val="E35A2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娱乐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540000">
            <a:off x="1480820" y="3164840"/>
            <a:ext cx="32804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爸爸妈妈带我去海边游泳。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来到海边，人很多，我走到海水里，哗，一个海浪扑过来，我急忙退到海边。</a:t>
            </a:r>
            <a:endParaRPr lang="zh-CN" altLang="en-US" sz="2000"/>
          </a:p>
        </p:txBody>
      </p:sp>
      <p:pic>
        <p:nvPicPr>
          <p:cNvPr id="5" name="图片 4" descr="people-walking-seaside-quay_74855-7811.web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120000">
            <a:off x="6590030" y="2532380"/>
            <a:ext cx="4791710" cy="3175635"/>
          </a:xfrm>
          <a:prstGeom prst="rect">
            <a:avLst/>
          </a:prstGeom>
        </p:spPr>
      </p:pic>
      <p:pic>
        <p:nvPicPr>
          <p:cNvPr id="10" name="图片 9" descr="32313533393930353b32313534303030393bb1b4bfc7d5e4d6e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046605"/>
            <a:ext cx="706120" cy="706120"/>
          </a:xfrm>
          <a:prstGeom prst="rect">
            <a:avLst/>
          </a:prstGeom>
        </p:spPr>
      </p:pic>
      <p:pic>
        <p:nvPicPr>
          <p:cNvPr id="11" name="图片 10" descr="32313533393930353b32313534303030393bb1b4bfc7d5e4d6e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42940" y="4792345"/>
            <a:ext cx="448310" cy="448310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4"/>
          <a:srcRect l="23943" t="6324" r="54662" b="73379"/>
          <a:stretch>
            <a:fillRect/>
          </a:stretch>
        </p:blipFill>
        <p:spPr>
          <a:xfrm>
            <a:off x="1456690" y="1548130"/>
            <a:ext cx="1221105" cy="12045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3" h="1897">
                <a:moveTo>
                  <a:pt x="962" y="0"/>
                </a:moveTo>
                <a:cubicBezTo>
                  <a:pt x="1493" y="0"/>
                  <a:pt x="1923" y="425"/>
                  <a:pt x="1923" y="949"/>
                </a:cubicBezTo>
                <a:cubicBezTo>
                  <a:pt x="1923" y="1472"/>
                  <a:pt x="1493" y="1897"/>
                  <a:pt x="962" y="1897"/>
                </a:cubicBezTo>
                <a:cubicBezTo>
                  <a:pt x="430" y="1897"/>
                  <a:pt x="0" y="1472"/>
                  <a:pt x="0" y="949"/>
                </a:cubicBezTo>
                <a:cubicBezTo>
                  <a:pt x="0" y="425"/>
                  <a:pt x="430" y="0"/>
                  <a:pt x="962" y="0"/>
                </a:cubicBezTo>
                <a:close/>
              </a:path>
            </a:pathLst>
          </a:cu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623310" y="3076575"/>
            <a:ext cx="4945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9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文黑-45简" panose="00020600040101010101" charset="-122"/>
              </a:rPr>
              <a:t>总结篇</a:t>
            </a:r>
            <a:endParaRPr lang="zh-CN" altLang="en-US" sz="9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43108" y="2613025"/>
            <a:ext cx="310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中小学生暑假生活日记</a:t>
            </a:r>
            <a:r>
              <a:rPr lang="en-US" altLang="zh-CN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 </a:t>
            </a:r>
            <a:endParaRPr lang="en-US" altLang="zh-CN">
              <a:solidFill>
                <a:srgbClr val="528E56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8095" y="1433830"/>
            <a:ext cx="5245735" cy="4594225"/>
          </a:xfrm>
          <a:prstGeom prst="rect">
            <a:avLst/>
          </a:prstGeom>
        </p:spPr>
      </p:pic>
      <p:pic>
        <p:nvPicPr>
          <p:cNvPr id="5" name="图片 4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655" y="1433830"/>
            <a:ext cx="5245735" cy="45942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总结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20880000">
            <a:off x="1330325" y="2970530"/>
            <a:ext cx="37198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暑假我读完了《三国演义》、《老人与海》《草房子》《水浒》等书籍。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 rot="20940000">
            <a:off x="7110730" y="3137535"/>
            <a:ext cx="37198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从《三国演义》中我了解了许多英雄人物，见证了历史的金戈铁马。</a:t>
            </a:r>
            <a:endParaRPr lang="zh-CN" altLang="en-US" sz="2000"/>
          </a:p>
        </p:txBody>
      </p:sp>
      <p:pic>
        <p:nvPicPr>
          <p:cNvPr id="8" name="图片 7" descr="303b32313537343636373bc6b0b3e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295" y="2832735"/>
            <a:ext cx="339090" cy="339090"/>
          </a:xfrm>
          <a:prstGeom prst="rect">
            <a:avLst/>
          </a:prstGeom>
        </p:spPr>
      </p:pic>
      <p:pic>
        <p:nvPicPr>
          <p:cNvPr id="9" name="图片 8" descr="303b32313537343636373bc6b0b3e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40000">
            <a:off x="6990715" y="2833370"/>
            <a:ext cx="339090" cy="3390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31393938393833373b31393938393830303bb0aed0c4c6f8c7f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2780000">
            <a:off x="1626235" y="4140200"/>
            <a:ext cx="1464945" cy="1464945"/>
          </a:xfrm>
          <a:prstGeom prst="rect">
            <a:avLst/>
          </a:prstGeom>
        </p:spPr>
      </p:pic>
      <p:pic>
        <p:nvPicPr>
          <p:cNvPr id="8" name="图片 7" descr="31393938393833373b31393938393830303bb0aed0c4c6f8c7f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200000">
            <a:off x="8709025" y="2195195"/>
            <a:ext cx="1788795" cy="1788795"/>
          </a:xfrm>
          <a:prstGeom prst="rect">
            <a:avLst/>
          </a:prstGeom>
        </p:spPr>
      </p:pic>
      <p:pic>
        <p:nvPicPr>
          <p:cNvPr id="7" name="图片 6" descr="88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3290" r="3009"/>
          <a:stretch>
            <a:fillRect/>
          </a:stretch>
        </p:blipFill>
        <p:spPr>
          <a:xfrm>
            <a:off x="670878" y="1981835"/>
            <a:ext cx="6487795" cy="2214880"/>
          </a:xfrm>
          <a:prstGeom prst="rect">
            <a:avLst/>
          </a:prstGeom>
        </p:spPr>
      </p:pic>
      <p:pic>
        <p:nvPicPr>
          <p:cNvPr id="6" name="图片 5" descr="88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3290" r="3009"/>
          <a:stretch>
            <a:fillRect/>
          </a:stretch>
        </p:blipFill>
        <p:spPr>
          <a:xfrm>
            <a:off x="4967923" y="4008120"/>
            <a:ext cx="6487795" cy="2214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7023" y="2427605"/>
            <a:ext cx="48063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从《老人与海》中我懂得了人活着应该要坚持不的为梦想而奋斗，这样我们的人生才会精彩。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总结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98845" y="4608195"/>
            <a:ext cx="44259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从《水浒传》中我看到了人生道路上的曲折与英雄的道路与义气种种。</a:t>
            </a:r>
            <a:endParaRPr lang="zh-CN" altLang="en-US" sz="20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240" y="1434465"/>
            <a:ext cx="5789930" cy="4892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总结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pic>
        <p:nvPicPr>
          <p:cNvPr id="5" name="图片 4" descr="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3430" y="1438910"/>
            <a:ext cx="5789930" cy="48920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5440" y="3428365"/>
            <a:ext cx="29419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我学会了制作计划，我也深刻的认识到，要做好一件事情，不能盲目的开始。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7375525" y="3429000"/>
            <a:ext cx="27457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只有按照计划一步步的开始，才能做的更好，才能劳逸结合。</a:t>
            </a:r>
            <a:endParaRPr lang="zh-CN" altLang="en-US" sz="2000"/>
          </a:p>
        </p:txBody>
      </p:sp>
      <p:pic>
        <p:nvPicPr>
          <p:cNvPr id="10" name="图片 9" descr="303b32313536353936333bbba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60000">
            <a:off x="2938780" y="1684655"/>
            <a:ext cx="656590" cy="656590"/>
          </a:xfrm>
          <a:prstGeom prst="rect">
            <a:avLst/>
          </a:prstGeom>
        </p:spPr>
      </p:pic>
      <p:pic>
        <p:nvPicPr>
          <p:cNvPr id="11" name="图片 10" descr="303b32313536353936333bbba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60000">
            <a:off x="10391775" y="5485130"/>
            <a:ext cx="656590" cy="6565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67385" y="2603500"/>
            <a:ext cx="10857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/>
              <a:t>时间过的真快，转眼，我的暑假结束了，回想我这几十天的假期生活，可以用几个词形容：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4658995" y="552450"/>
            <a:ext cx="28740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8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前言</a:t>
            </a:r>
            <a:endParaRPr lang="zh-CN" altLang="en-US" sz="88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775335" y="4278630"/>
            <a:ext cx="2425700" cy="1555750"/>
          </a:xfrm>
          <a:prstGeom prst="round2DiagRect">
            <a:avLst>
              <a:gd name="adj1" fmla="val 23070"/>
              <a:gd name="adj2" fmla="val 50000"/>
            </a:avLst>
          </a:prstGeom>
          <a:solidFill>
            <a:schemeClr val="bg1"/>
          </a:solidFill>
          <a:ln w="28575">
            <a:solidFill>
              <a:srgbClr val="E77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3514090" y="4278630"/>
            <a:ext cx="2425700" cy="1555750"/>
          </a:xfrm>
          <a:prstGeom prst="round2DiagRect">
            <a:avLst>
              <a:gd name="adj1" fmla="val 23070"/>
              <a:gd name="adj2" fmla="val 50000"/>
            </a:avLst>
          </a:prstGeom>
          <a:solidFill>
            <a:schemeClr val="bg1"/>
          </a:solidFill>
          <a:ln w="28575">
            <a:solidFill>
              <a:srgbClr val="E77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对角圆角矩形 5"/>
          <p:cNvSpPr/>
          <p:nvPr/>
        </p:nvSpPr>
        <p:spPr>
          <a:xfrm>
            <a:off x="6252845" y="4278630"/>
            <a:ext cx="2425700" cy="1555750"/>
          </a:xfrm>
          <a:prstGeom prst="round2DiagRect">
            <a:avLst>
              <a:gd name="adj1" fmla="val 23070"/>
              <a:gd name="adj2" fmla="val 50000"/>
            </a:avLst>
          </a:prstGeom>
          <a:solidFill>
            <a:schemeClr val="bg1"/>
          </a:solidFill>
          <a:ln w="28575">
            <a:solidFill>
              <a:srgbClr val="E77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对角圆角矩形 6"/>
          <p:cNvSpPr/>
          <p:nvPr/>
        </p:nvSpPr>
        <p:spPr>
          <a:xfrm>
            <a:off x="8991600" y="4278630"/>
            <a:ext cx="2425700" cy="1555750"/>
          </a:xfrm>
          <a:prstGeom prst="round2DiagRect">
            <a:avLst>
              <a:gd name="adj1" fmla="val 23070"/>
              <a:gd name="adj2" fmla="val 50000"/>
            </a:avLst>
          </a:prstGeom>
          <a:solidFill>
            <a:schemeClr val="bg1"/>
          </a:solidFill>
          <a:ln w="28575">
            <a:solidFill>
              <a:srgbClr val="E77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34465" y="4826000"/>
            <a:ext cx="968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/>
              <a:t>健康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4211320" y="4826000"/>
            <a:ext cx="968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/>
              <a:t>快乐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7070090" y="4826000"/>
            <a:ext cx="968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/>
              <a:t>成长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9797415" y="4826000"/>
            <a:ext cx="968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/>
              <a:t>进步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689860" y="2964180"/>
            <a:ext cx="68122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9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文黑-45简" panose="00020600040101010101" charset="-122"/>
              </a:rPr>
              <a:t>感谢观看</a:t>
            </a:r>
            <a:endParaRPr lang="zh-CN" altLang="en-US" sz="9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43108" y="2477770"/>
            <a:ext cx="310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中小学生暑假生活日记</a:t>
            </a:r>
            <a:r>
              <a:rPr lang="en-US" altLang="zh-CN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 </a:t>
            </a:r>
            <a:endParaRPr lang="en-US" altLang="zh-CN">
              <a:solidFill>
                <a:srgbClr val="528E56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962083" y="5003165"/>
            <a:ext cx="4267835" cy="694690"/>
          </a:xfrm>
          <a:prstGeom prst="roundRect">
            <a:avLst>
              <a:gd name="adj" fmla="val 50000"/>
            </a:avLst>
          </a:prstGeom>
          <a:solidFill>
            <a:srgbClr val="FFD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11700" y="5177155"/>
            <a:ext cx="293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分享人：稻小壳</a:t>
            </a:r>
            <a:endParaRPr lang="zh-CN" altLang="en-US"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649605" y="2292985"/>
            <a:ext cx="3161665" cy="640080"/>
            <a:chOff x="1022" y="3613"/>
            <a:chExt cx="4979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汉仪</a:t>
              </a:r>
              <a:r>
                <a:rPr lang="zh-CN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夏日体</a:t>
              </a:r>
              <a:r>
                <a:rPr lang="en-US" altLang="zh-CN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W</a:t>
              </a:r>
              <a:endParaRPr lang="en-US" altLang="zh-CN" sz="2000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文黑-45简" panose="0002060004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模板使用说明</a:t>
              </a:r>
              <a:endParaRPr lang="zh-CN" altLang="en-US" sz="24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（本页为说明页，用户使用模板时可删除本页内容）</a:t>
              </a:r>
              <a:endParaRPr lang="zh-CN" altLang="en-US" sz="1200" spc="100">
                <a:solidFill>
                  <a:srgbClr val="222222">
                    <a:alpha val="60000"/>
                  </a:srgbClr>
                </a:solidFill>
                <a:uFillTx/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50875" y="1403350"/>
            <a:ext cx="98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F283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01</a:t>
            </a:r>
            <a:endParaRPr lang="en-US" sz="3600" b="1">
              <a:solidFill>
                <a:srgbClr val="FF2832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31190" y="5792470"/>
            <a:ext cx="3298190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【说明】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  <a:p>
            <a:pPr marL="39370" algn="l" fontAlgn="auto">
              <a:lnSpc>
                <a:spcPct val="150000"/>
              </a:lnSpc>
            </a:pPr>
            <a:r>
              <a:rPr sz="7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rPr>
              <a:t>模板中使用的字体仅限于个人学习、研究或欣赏目的使用，如需商用请您自行向版权方购买、获取商用版权。</a:t>
            </a:r>
            <a:endParaRPr sz="700">
              <a:solidFill>
                <a:srgbClr val="222222">
                  <a:alpha val="60000"/>
                </a:srgbClr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  <a:sym typeface="+mn-ea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4480560" y="1403350"/>
            <a:ext cx="98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F283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02</a:t>
            </a:r>
            <a:endParaRPr lang="en-US" sz="3600" b="1">
              <a:solidFill>
                <a:srgbClr val="FF2832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480560" y="2251075"/>
            <a:ext cx="3230880" cy="732155"/>
            <a:chOff x="7197" y="3533"/>
            <a:chExt cx="5088" cy="1153"/>
          </a:xfrm>
        </p:grpSpPr>
        <p:sp>
          <p:nvSpPr>
            <p:cNvPr id="68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图片：</a:t>
              </a:r>
              <a:endParaRPr lang="zh-CN" altLang="en-US" sz="10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97" y="3977"/>
              <a:ext cx="5088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模板中使用的图片来源于【Freepik】，该图片具有CC0共享协议，您可在遵循CC0共享协议的情况下使用。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480560" y="3213100"/>
            <a:ext cx="3230880" cy="695325"/>
            <a:chOff x="7197" y="4715"/>
            <a:chExt cx="5088" cy="1095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素材：</a:t>
              </a:r>
              <a:endParaRPr lang="zh-CN" altLang="en-US" sz="10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5088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模板中使用的素材来源于【Freepik】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，该素材具有CC0共享协议，您可在遵循CC0共享协议的情况下使用。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latin typeface="汉仪文黑-45简" panose="00020600040101010101" charset="-122"/>
                    <a:ea typeface="汉仪文黑-45简" panose="00020600040101010101" charset="-122"/>
                    <a:cs typeface="汉仪文黑-45简" panose="00020600040101010101" charset="-122"/>
                  </a:rPr>
                  <a:t>03</a:t>
                </a:r>
                <a:endParaRPr lang="en-US" sz="3600" b="1">
                  <a:solidFill>
                    <a:srgbClr val="FF283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latin typeface="汉仪文黑-45简" panose="00020600040101010101" charset="-122"/>
                    <a:ea typeface="汉仪文黑-45简" panose="00020600040101010101" charset="-122"/>
                    <a:cs typeface="汉仪文黑-45简" panose="00020600040101010101" charset="-122"/>
                  </a:rPr>
                  <a:t>母版说明</a:t>
                </a:r>
                <a:endParaRPr lang="zh-CN" altLang="en-US" sz="20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1、点击【视图】</a:t>
              </a:r>
              <a:endParaRPr lang="zh-CN" altLang="en-US" sz="8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2、选择【幻灯片母版】，即可查看母版内容</a:t>
              </a:r>
              <a:endParaRPr lang="zh-CN" altLang="en-US" sz="8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3、查看/编辑完成后，点击【关闭】即可</a:t>
              </a:r>
              <a:endParaRPr lang="zh-CN" altLang="en-US" sz="8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1188085" y="1526540"/>
            <a:ext cx="1451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字体说明</a:t>
            </a:r>
            <a:endParaRPr lang="zh-CN" altLang="en-US" sz="2000" b="1">
              <a:solidFill>
                <a:srgbClr val="222222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0635" y="1526540"/>
            <a:ext cx="1451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素材说明</a:t>
            </a:r>
            <a:endParaRPr lang="zh-CN" altLang="en-US" sz="2000" b="1">
              <a:solidFill>
                <a:srgbClr val="222222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49605" y="3381375"/>
            <a:ext cx="3161665" cy="640080"/>
            <a:chOff x="1022" y="3613"/>
            <a:chExt cx="4979" cy="1008"/>
          </a:xfrm>
        </p:grpSpPr>
        <p:sp>
          <p:nvSpPr>
            <p:cNvPr id="6" name="文本框 5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汉仪</a:t>
              </a:r>
              <a:r>
                <a:rPr lang="zh-CN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文黑</a:t>
              </a:r>
              <a:r>
                <a:rPr lang="en-US" altLang="zh-CN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-45</a:t>
              </a:r>
              <a:r>
                <a:rPr lang="zh-CN" sz="2000">
                  <a:solidFill>
                    <a:srgbClr val="222222"/>
                  </a:solidFill>
                  <a:latin typeface="汉仪文黑-45简" panose="00020600040101010101" charset="-122"/>
                  <a:ea typeface="汉仪文黑-45简" panose="00020600040101010101" charset="-122"/>
                  <a:cs typeface="汉仪文黑-45简" panose="00020600040101010101" charset="-122"/>
                  <a:sym typeface="+mn-ea"/>
                </a:rPr>
                <a:t>简</a:t>
              </a:r>
              <a:endParaRPr lang="zh-CN" sz="2000">
                <a:solidFill>
                  <a:srgbClr val="222222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  <a:sym typeface="+mn-ea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1580" y="3400425"/>
            <a:ext cx="2518410" cy="2386330"/>
          </a:xfrm>
          <a:prstGeom prst="rect">
            <a:avLst/>
          </a:prstGeom>
        </p:spPr>
      </p:pic>
      <p:pic>
        <p:nvPicPr>
          <p:cNvPr id="13" name="图片 12" descr="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68765" y="2602230"/>
            <a:ext cx="2518410" cy="238633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4395" y="2602230"/>
            <a:ext cx="2518410" cy="2386330"/>
          </a:xfrm>
          <a:prstGeom prst="rect">
            <a:avLst/>
          </a:prstGeom>
        </p:spPr>
      </p:pic>
      <p:pic>
        <p:nvPicPr>
          <p:cNvPr id="15" name="图片 14" descr="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210" y="3400425"/>
            <a:ext cx="2518410" cy="23863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58995" y="552450"/>
            <a:ext cx="28740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8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目录</a:t>
            </a:r>
            <a:endParaRPr lang="zh-CN" altLang="en-US" sz="88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0425" y="4240530"/>
            <a:ext cx="1807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夏日体W" panose="00020600040101010101" charset="-122"/>
              </a:rPr>
              <a:t>生活篇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夏日体W" panose="00020600040101010101" charset="-122"/>
              </a:rPr>
              <a:t> 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  <a:cs typeface="汉仪夏日体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69360" y="3441700"/>
            <a:ext cx="1807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夏日体W" panose="00020600040101010101" charset="-122"/>
              </a:rPr>
              <a:t>学习篇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夏日体W" panose="00020600040101010101" charset="-122"/>
              </a:rPr>
              <a:t> 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  <a:cs typeface="汉仪夏日体W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95745" y="4272280"/>
            <a:ext cx="1807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夏日体W" panose="00020600040101010101" charset="-122"/>
              </a:rPr>
              <a:t>娱乐篇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夏日体W" panose="00020600040101010101" charset="-122"/>
              </a:rPr>
              <a:t> 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  <a:cs typeface="汉仪夏日体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40875" y="3441700"/>
            <a:ext cx="1807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夏日体W" panose="00020600040101010101" charset="-122"/>
              </a:rPr>
              <a:t>总结篇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夏日体W" panose="00020600040101010101" charset="-122"/>
              </a:rPr>
              <a:t> 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  <a:cs typeface="汉仪夏日体W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623310" y="3076575"/>
            <a:ext cx="4945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9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文黑-45简" panose="00020600040101010101" charset="-122"/>
              </a:rPr>
              <a:t>生活篇</a:t>
            </a:r>
            <a:endParaRPr lang="zh-CN" altLang="en-US" sz="9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43108" y="2613025"/>
            <a:ext cx="310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中小学生暑假生活日记</a:t>
            </a:r>
            <a:r>
              <a:rPr lang="en-US" altLang="zh-CN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 </a:t>
            </a:r>
            <a:endParaRPr lang="en-US" altLang="zh-CN">
              <a:solidFill>
                <a:srgbClr val="528E56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5"/>
          <p:cNvPicPr>
            <a:picLocks noChangeAspect="1"/>
          </p:cNvPicPr>
          <p:nvPr/>
        </p:nvPicPr>
        <p:blipFill>
          <a:blip r:embed="rId1"/>
          <a:srcRect l="19048" t="11658" b="7837"/>
          <a:stretch>
            <a:fillRect/>
          </a:stretch>
        </p:blipFill>
        <p:spPr>
          <a:xfrm>
            <a:off x="6431915" y="1608455"/>
            <a:ext cx="5211445" cy="4722495"/>
          </a:xfrm>
          <a:prstGeom prst="rect">
            <a:avLst/>
          </a:prstGeom>
        </p:spPr>
      </p:pic>
      <p:pic>
        <p:nvPicPr>
          <p:cNvPr id="3" name="图片 2" descr="5"/>
          <p:cNvPicPr>
            <a:picLocks noChangeAspect="1"/>
          </p:cNvPicPr>
          <p:nvPr/>
        </p:nvPicPr>
        <p:blipFill>
          <a:blip r:embed="rId1"/>
          <a:srcRect l="19048" t="11658" b="7837"/>
          <a:stretch>
            <a:fillRect/>
          </a:stretch>
        </p:blipFill>
        <p:spPr>
          <a:xfrm>
            <a:off x="847090" y="1624965"/>
            <a:ext cx="5211445" cy="4722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生活篇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81150" y="2910205"/>
            <a:ext cx="32550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在暑假里,我跟着妈妈学习了干家务、烧饭、洗菜切菜……在这些事情中,我体会到了做父母的劳累与辛苦。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7265670" y="2910205"/>
            <a:ext cx="32543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我要反复再反复的练习，把这些都练得得心应手，为爸爸妈妈减轻负担。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4870" y="2791460"/>
            <a:ext cx="3158490" cy="2489835"/>
          </a:xfrm>
          <a:prstGeom prst="rect">
            <a:avLst/>
          </a:prstGeom>
        </p:spPr>
      </p:pic>
      <p:pic>
        <p:nvPicPr>
          <p:cNvPr id="12" name="图片 1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75" y="3429000"/>
            <a:ext cx="3158490" cy="24898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生活篇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5415" y="1798955"/>
            <a:ext cx="4281170" cy="44100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405" y="2069465"/>
            <a:ext cx="3933190" cy="39331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42365" y="4258945"/>
            <a:ext cx="20935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我喜欢运动，因为能强身健体。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9215120" y="3579495"/>
            <a:ext cx="171894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还能让我的认识好多朋友呢！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生活篇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820000">
            <a:off x="6017260" y="1983105"/>
            <a:ext cx="5711825" cy="3557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19290" y="3708400"/>
            <a:ext cx="3195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爸爸妈妈带着我去拜访祖父母、外公外婆。</a:t>
            </a:r>
            <a:endParaRPr lang="zh-CN" altLang="en-US" sz="2000"/>
          </a:p>
        </p:txBody>
      </p:sp>
      <p:pic>
        <p:nvPicPr>
          <p:cNvPr id="5" name="图片 4" descr="three-generations-japanese-family_52683-45961.webp"/>
          <p:cNvPicPr>
            <a:picLocks noChangeAspect="1"/>
          </p:cNvPicPr>
          <p:nvPr/>
        </p:nvPicPr>
        <p:blipFill>
          <a:blip r:embed="rId2"/>
          <a:srcRect l="8514" t="7382" r="9843" b="6529"/>
          <a:stretch>
            <a:fillRect/>
          </a:stretch>
        </p:blipFill>
        <p:spPr>
          <a:xfrm rot="540000">
            <a:off x="1024890" y="2381885"/>
            <a:ext cx="4834890" cy="33991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570230" y="1752600"/>
            <a:ext cx="11051540" cy="4429760"/>
            <a:chOff x="898" y="2760"/>
            <a:chExt cx="17404" cy="6976"/>
          </a:xfrm>
        </p:grpSpPr>
        <p:sp>
          <p:nvSpPr>
            <p:cNvPr id="10" name="矩形 9"/>
            <p:cNvSpPr/>
            <p:nvPr/>
          </p:nvSpPr>
          <p:spPr>
            <a:xfrm>
              <a:off x="13200" y="4217"/>
              <a:ext cx="4455" cy="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354" y="4640"/>
              <a:ext cx="4455" cy="5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457" y="4336"/>
              <a:ext cx="4455" cy="5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任意多边形 1"/>
            <p:cNvSpPr/>
            <p:nvPr/>
          </p:nvSpPr>
          <p:spPr>
            <a:xfrm>
              <a:off x="898" y="2760"/>
              <a:ext cx="17405" cy="946"/>
            </a:xfrm>
            <a:custGeom>
              <a:avLst/>
              <a:gdLst>
                <a:gd name="connsiteX0" fmla="*/ 0 w 17405"/>
                <a:gd name="connsiteY0" fmla="*/ 208 h 1607"/>
                <a:gd name="connsiteX1" fmla="*/ 8711 w 17405"/>
                <a:gd name="connsiteY1" fmla="*/ 1606 h 1607"/>
                <a:gd name="connsiteX2" fmla="*/ 17405 w 17405"/>
                <a:gd name="connsiteY2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05" h="1607">
                  <a:moveTo>
                    <a:pt x="0" y="208"/>
                  </a:moveTo>
                  <a:cubicBezTo>
                    <a:pt x="1385" y="520"/>
                    <a:pt x="5230" y="1648"/>
                    <a:pt x="8711" y="1606"/>
                  </a:cubicBezTo>
                  <a:cubicBezTo>
                    <a:pt x="12192" y="1564"/>
                    <a:pt x="15657" y="349"/>
                    <a:pt x="17405" y="0"/>
                  </a:cubicBezTo>
                </a:path>
              </a:pathLst>
            </a:custGeom>
            <a:noFill/>
            <a:ln w="19050" cap="rnd">
              <a:solidFill>
                <a:srgbClr val="E35A2F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" name="图片 2" descr="303b32313537313137313bbcd0d7d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965" y="3166"/>
              <a:ext cx="1440" cy="1440"/>
            </a:xfrm>
            <a:prstGeom prst="rect">
              <a:avLst/>
            </a:prstGeom>
          </p:spPr>
        </p:pic>
        <p:pic>
          <p:nvPicPr>
            <p:cNvPr id="5" name="图片 4" descr="303b32313537313137313bbcd0d7d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1" y="3532"/>
              <a:ext cx="1440" cy="1440"/>
            </a:xfrm>
            <a:prstGeom prst="rect">
              <a:avLst/>
            </a:prstGeom>
          </p:spPr>
        </p:pic>
        <p:pic>
          <p:nvPicPr>
            <p:cNvPr id="6" name="图片 5" descr="303b32313537313137313bbcd0d7d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97" y="3057"/>
              <a:ext cx="1440" cy="144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714875" y="535940"/>
            <a:ext cx="2762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r>
              <a:rPr lang="zh-CN" altLang="en-US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生活篇</a:t>
            </a:r>
            <a:r>
              <a:rPr lang="en-US" altLang="zh-CN" sz="3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</a:rPr>
              <a:t>—</a:t>
            </a:r>
            <a:endParaRPr lang="en-US" altLang="zh-CN" sz="3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</a:endParaRPr>
          </a:p>
        </p:txBody>
      </p:sp>
      <p:pic>
        <p:nvPicPr>
          <p:cNvPr id="11" name="图片 10" descr="图片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65" y="3508375"/>
            <a:ext cx="2601595" cy="2526030"/>
          </a:xfrm>
          <a:prstGeom prst="rect">
            <a:avLst/>
          </a:prstGeom>
        </p:spPr>
      </p:pic>
      <p:pic>
        <p:nvPicPr>
          <p:cNvPr id="13" name="图片 12" descr="图片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850" y="3396615"/>
            <a:ext cx="1756410" cy="2727325"/>
          </a:xfrm>
          <a:prstGeom prst="rect">
            <a:avLst/>
          </a:prstGeom>
        </p:spPr>
      </p:pic>
      <p:pic>
        <p:nvPicPr>
          <p:cNvPr id="14" name="图片 13" descr="图片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320" y="3250565"/>
            <a:ext cx="1878330" cy="308038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623310" y="3076575"/>
            <a:ext cx="4945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9600">
                <a:solidFill>
                  <a:srgbClr val="E35A2F"/>
                </a:solidFill>
                <a:latin typeface="汉仪夏日体W" panose="00020600040101010101" charset="-122"/>
                <a:ea typeface="汉仪夏日体W" panose="00020600040101010101" charset="-122"/>
                <a:cs typeface="汉仪文黑-45简" panose="00020600040101010101" charset="-122"/>
              </a:rPr>
              <a:t>学习篇</a:t>
            </a:r>
            <a:endParaRPr lang="zh-CN" altLang="en-US" sz="9600">
              <a:solidFill>
                <a:srgbClr val="E35A2F"/>
              </a:solidFill>
              <a:latin typeface="汉仪夏日体W" panose="00020600040101010101" charset="-122"/>
              <a:ea typeface="汉仪夏日体W" panose="00020600040101010101" charset="-122"/>
              <a:cs typeface="汉仪文黑-45简" panose="0002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43108" y="2613025"/>
            <a:ext cx="310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中小学生暑假生活日记</a:t>
            </a:r>
            <a:r>
              <a:rPr lang="en-US" altLang="zh-CN">
                <a:solidFill>
                  <a:srgbClr val="528E56"/>
                </a:solidFill>
                <a:latin typeface="汉仪文黑-45简" panose="00020600040101010101" charset="-122"/>
                <a:ea typeface="汉仪文黑-45简" panose="00020600040101010101" charset="-122"/>
                <a:cs typeface="汉仪文黑-45简" panose="00020600040101010101" charset="-122"/>
              </a:rPr>
              <a:t> </a:t>
            </a:r>
            <a:endParaRPr lang="en-US" altLang="zh-CN">
              <a:solidFill>
                <a:srgbClr val="528E56"/>
              </a:solidFill>
              <a:latin typeface="汉仪文黑-45简" panose="00020600040101010101" charset="-122"/>
              <a:ea typeface="汉仪文黑-45简" panose="00020600040101010101" charset="-122"/>
              <a:cs typeface="汉仪文黑-4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KSO_WM_SPECIAL_SOURCE" val="bdnull"/>
</p:tagLst>
</file>

<file path=ppt/tags/tag126.xml><?xml version="1.0" encoding="utf-8"?>
<p:tagLst xmlns:p="http://schemas.openxmlformats.org/presentationml/2006/main">
  <p:tag name="COMMONDATA" val="eyJoZGlkIjoiMjk5ZmZiODlhMDA5MmQwNDIzMmQwZWE5ZGVlNTNjZTY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文黑-45简"/>
        <a:ea typeface="汉仪文黑-45简"/>
        <a:cs typeface=""/>
      </a:majorFont>
      <a:minorFont>
        <a:latin typeface="汉仪文黑-45简"/>
        <a:ea typeface="汉仪文黑-4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文黑-45简"/>
        <a:ea typeface="汉仪文黑-45简"/>
        <a:cs typeface=""/>
      </a:majorFont>
      <a:minorFont>
        <a:latin typeface="汉仪文黑-45简"/>
        <a:ea typeface="汉仪文黑-4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文黑-4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文黑-45简"/>
        <a:ea typeface=""/>
        <a:cs typeface=""/>
        <a:font script="Jpan" typeface="ＭＳ Ｐゴシック"/>
        <a:font script="Hang" typeface="맑은 고딕"/>
        <a:font script="Hans" typeface="汉仪文黑-45简"/>
        <a:font script="Hant" typeface="新細明體"/>
        <a:font script="Arab" typeface="汉仪文黑-45简"/>
        <a:font script="Hebr" typeface="汉仪文黑-4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文黑-4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文黑-4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文黑-45简"/>
        <a:ea typeface=""/>
        <a:cs typeface=""/>
        <a:font script="Jpan" typeface="ＭＳ Ｐゴシック"/>
        <a:font script="Hang" typeface="맑은 고딕"/>
        <a:font script="Hans" typeface="汉仪文黑-45简"/>
        <a:font script="Hant" typeface="新細明體"/>
        <a:font script="Arab" typeface="汉仪文黑-45简"/>
        <a:font script="Hebr" typeface="汉仪文黑-4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文黑-4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1180</Words>
  <PresentationFormat>宽屏</PresentationFormat>
  <Paragraphs>154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汉仪文黑-45简</vt:lpstr>
      <vt:lpstr>Wingdings</vt:lpstr>
      <vt:lpstr>汉仪夏日体W</vt:lpstr>
      <vt:lpstr>微软雅黑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terms:created xsi:type="dcterms:W3CDTF">2019-06-19T02:08:00Z</dcterms:created>
  <dcterms:modified xsi:type="dcterms:W3CDTF">2022-07-18T03:43:47Z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B54F069CDC694BD29366468188B379CC</vt:lpwstr>
  </property>
  <property fmtid="{D5CDD505-2E9C-101B-9397-08002B2CF9AE}" pid="4" name="KSOTemplateUUID">
    <vt:lpwstr>v1.0_mb_+Ox+rSvoZ7O3DVhQcTNtvA==</vt:lpwstr>
  </property>
</Properties>
</file>